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4"/>
  </p:notesMasterIdLst>
  <p:sldIdLst>
    <p:sldId id="256" r:id="rId2"/>
    <p:sldId id="293" r:id="rId3"/>
    <p:sldId id="294" r:id="rId4"/>
    <p:sldId id="295" r:id="rId5"/>
    <p:sldId id="297" r:id="rId6"/>
    <p:sldId id="296" r:id="rId7"/>
    <p:sldId id="298" r:id="rId8"/>
    <p:sldId id="301" r:id="rId9"/>
    <p:sldId id="299" r:id="rId10"/>
    <p:sldId id="302" r:id="rId11"/>
    <p:sldId id="300" r:id="rId12"/>
    <p:sldId id="303" r:id="rId13"/>
    <p:sldId id="304" r:id="rId14"/>
    <p:sldId id="305" r:id="rId15"/>
    <p:sldId id="335" r:id="rId16"/>
    <p:sldId id="334" r:id="rId17"/>
    <p:sldId id="339" r:id="rId18"/>
    <p:sldId id="340" r:id="rId19"/>
    <p:sldId id="306" r:id="rId20"/>
    <p:sldId id="336" r:id="rId21"/>
    <p:sldId id="308" r:id="rId22"/>
    <p:sldId id="337" r:id="rId23"/>
    <p:sldId id="309" r:id="rId24"/>
    <p:sldId id="338" r:id="rId25"/>
    <p:sldId id="307" r:id="rId26"/>
    <p:sldId id="310" r:id="rId27"/>
    <p:sldId id="311" r:id="rId28"/>
    <p:sldId id="312" r:id="rId29"/>
    <p:sldId id="313" r:id="rId30"/>
    <p:sldId id="314" r:id="rId31"/>
    <p:sldId id="316" r:id="rId32"/>
    <p:sldId id="315" r:id="rId33"/>
    <p:sldId id="317" r:id="rId34"/>
    <p:sldId id="318" r:id="rId35"/>
    <p:sldId id="319" r:id="rId36"/>
    <p:sldId id="320" r:id="rId37"/>
    <p:sldId id="321" r:id="rId38"/>
    <p:sldId id="325" r:id="rId39"/>
    <p:sldId id="330" r:id="rId40"/>
    <p:sldId id="322" r:id="rId41"/>
    <p:sldId id="323" r:id="rId42"/>
    <p:sldId id="324" r:id="rId43"/>
    <p:sldId id="342" r:id="rId44"/>
    <p:sldId id="333" r:id="rId45"/>
    <p:sldId id="341" r:id="rId46"/>
    <p:sldId id="327" r:id="rId47"/>
    <p:sldId id="326" r:id="rId48"/>
    <p:sldId id="328" r:id="rId49"/>
    <p:sldId id="329" r:id="rId50"/>
    <p:sldId id="331" r:id="rId51"/>
    <p:sldId id="332" r:id="rId52"/>
    <p:sldId id="292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8" d="100"/>
          <a:sy n="88" d="100"/>
        </p:scale>
        <p:origin x="200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3ED42-7F94-412A-9E2F-A939098EA053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F7F34-DD18-4CC1-AEBD-D1C23538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5806B-E9D3-4D50-919E-52C02926CC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2481" y="93885"/>
            <a:ext cx="868757" cy="365792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733ED48-972E-4BD5-A651-3DC94010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ADAFB8C-66D2-4A00-BEB0-A206419B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9428B6-A747-47BB-9F73-8A68FA2E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C20C7-E70E-41D5-BA93-67E6ABA64C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F23C1-A8A3-45C1-BCD9-A46FA3B3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/>
              <a:t>3/20/2019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20B61A-79D8-4F53-8B2C-616983CADFF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93E-D500-4B21-B5A0-0EA5D85734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Sprawling Iranian Influence Operation Globalizes Tech’s War On Disinformation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B9AB0-63E2-46C5-B952-753127450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539663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/>
              <a:t>Presented By: Matthew Stevenson</a:t>
            </a:r>
          </a:p>
          <a:p>
            <a:pPr algn="ctr"/>
            <a:r>
              <a:rPr lang="en-US" dirty="0"/>
              <a:t>Original Authors: Craig Timberg, Elizabeth </a:t>
            </a:r>
            <a:r>
              <a:rPr lang="en-US" dirty="0" err="1"/>
              <a:t>Dwoskin</a:t>
            </a:r>
            <a:r>
              <a:rPr lang="en-US" dirty="0"/>
              <a:t>, Tony </a:t>
            </a:r>
            <a:r>
              <a:rPr lang="en-US" dirty="0" err="1"/>
              <a:t>Romm</a:t>
            </a:r>
            <a:r>
              <a:rPr lang="en-US" dirty="0"/>
              <a:t>, and Ellen Nakashima </a:t>
            </a:r>
          </a:p>
          <a:p>
            <a:pPr algn="ctr"/>
            <a:r>
              <a:rPr lang="en-US" dirty="0"/>
              <a:t>Course: CS895</a:t>
            </a:r>
          </a:p>
          <a:p>
            <a:pPr algn="ctr"/>
            <a:r>
              <a:rPr lang="en-US" dirty="0"/>
              <a:t>Date: 2019-03-20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3E44A-61CD-4743-9626-78B8FCC698D0}"/>
              </a:ext>
            </a:extLst>
          </p:cNvPr>
          <p:cNvSpPr txBox="1"/>
          <p:nvPr/>
        </p:nvSpPr>
        <p:spPr>
          <a:xfrm>
            <a:off x="518474" y="5995282"/>
            <a:ext cx="11868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https://www.washingtonpost.com/technology/2018/08/21/russian-iran-created-facebook-pages-groups-accounts-mislead-users-around-world-company-says/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76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D54FF2-D3E4-4BEA-AD5D-5B3767CF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Internet Archive Show?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1D4054-A088-4E33-9F1A-7C24C380E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Find Out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BDDFE-F275-42B0-AA1B-4EEF4B85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52A2E-D5AB-4688-9664-ADEF7246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64BFB-BD01-45DC-9C72-8CA9BBAD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31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6EA8F-5757-4D91-BE9D-AF31C45E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81A0A-7477-49CE-BC8F-16E0C08A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1617-4D2C-4690-AC2E-E8E2E10F8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5B96E-05D5-4B6F-8750-31A1F4800AD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0115" y="683540"/>
            <a:ext cx="8651770" cy="52055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D6E258-9119-48D6-9ADC-699C3BA7726D}"/>
              </a:ext>
            </a:extLst>
          </p:cNvPr>
          <p:cNvSpPr txBox="1"/>
          <p:nvPr/>
        </p:nvSpPr>
        <p:spPr>
          <a:xfrm>
            <a:off x="1277840" y="5990734"/>
            <a:ext cx="1091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800" dirty="0"/>
              <a:t>http://timetravel.mementoweb.org/list/20020729051926/https://petitions.whitehouse.gov/petition/disavow-support-clinton-political-dynasty-disqualify-and-remove-hillary-clinton-2016-presidential-ballot/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C6924-07E8-48F9-B49C-571D776DDDAB}"/>
              </a:ext>
            </a:extLst>
          </p:cNvPr>
          <p:cNvSpPr txBox="1"/>
          <p:nvPr/>
        </p:nvSpPr>
        <p:spPr>
          <a:xfrm>
            <a:off x="1770115" y="160320"/>
            <a:ext cx="5950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Mementos For Anti-Hillary Petition</a:t>
            </a:r>
          </a:p>
        </p:txBody>
      </p:sp>
    </p:spTree>
    <p:extLst>
      <p:ext uri="{BB962C8B-B14F-4D97-AF65-F5344CB8AC3E}">
        <p14:creationId xmlns:p14="http://schemas.microsoft.com/office/powerpoint/2010/main" val="3467209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F32E70-76ED-4FBA-B2A5-922042780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Twitter Can Give Us More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8B6B98-9BD7-4C2A-A87D-73A8C52ED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Some Involved Twitter Handles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A75FF-F2D9-4B3C-B708-89DAB740E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05B538-91A3-41AB-970E-41C17B56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BCC54-7504-47DC-8A74-DBA41421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0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C7B58-0C90-4B08-A16F-EDA04BEE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E2FA5-BD0F-47B4-B744-10D9B3BAD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A4F7D-7D33-4AAF-85BF-A3B6CFF4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BF9AE8-535E-4281-8744-7165972093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911" y="567788"/>
            <a:ext cx="1814610" cy="5031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691E2E-330B-4B0C-A6F4-0C31DE5CC0A6}"/>
              </a:ext>
            </a:extLst>
          </p:cNvPr>
          <p:cNvSpPr txBox="1"/>
          <p:nvPr/>
        </p:nvSpPr>
        <p:spPr>
          <a:xfrm>
            <a:off x="3569551" y="306178"/>
            <a:ext cx="6545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Subset Of Associated Fake Twitter Accounts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7B20F-7178-4DEF-BFC9-64DA3C02BF05}"/>
              </a:ext>
            </a:extLst>
          </p:cNvPr>
          <p:cNvSpPr/>
          <p:nvPr/>
        </p:nvSpPr>
        <p:spPr>
          <a:xfrm>
            <a:off x="1376312" y="829398"/>
            <a:ext cx="1218373" cy="6034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E8BF62-C3AE-4997-91A7-E2BEDCE432E6}"/>
              </a:ext>
            </a:extLst>
          </p:cNvPr>
          <p:cNvCxnSpPr>
            <a:cxnSpLocks/>
          </p:cNvCxnSpPr>
          <p:nvPr/>
        </p:nvCxnSpPr>
        <p:spPr>
          <a:xfrm>
            <a:off x="2668513" y="1159498"/>
            <a:ext cx="2978143" cy="12820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13B7AA2-F8FA-474D-905E-15576C752608}"/>
              </a:ext>
            </a:extLst>
          </p:cNvPr>
          <p:cNvSpPr/>
          <p:nvPr/>
        </p:nvSpPr>
        <p:spPr>
          <a:xfrm>
            <a:off x="5732224" y="2177510"/>
            <a:ext cx="4090506" cy="180060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C2C18-27C6-4123-B5DA-10A529F4C3B5}"/>
              </a:ext>
            </a:extLst>
          </p:cNvPr>
          <p:cNvSpPr txBox="1"/>
          <p:nvPr/>
        </p:nvSpPr>
        <p:spPr>
          <a:xfrm>
            <a:off x="5751790" y="2141213"/>
            <a:ext cx="4070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Handles For Further Investigation: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D5AC1-5738-4307-A32D-AC07436530C2}"/>
              </a:ext>
            </a:extLst>
          </p:cNvPr>
          <p:cNvSpPr txBox="1"/>
          <p:nvPr/>
        </p:nvSpPr>
        <p:spPr>
          <a:xfrm>
            <a:off x="5751790" y="2510545"/>
            <a:ext cx="4070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@10_gop</a:t>
            </a:r>
          </a:p>
          <a:p>
            <a:r>
              <a:rPr lang="en-US" dirty="0"/>
              <a:t>@1488reasons</a:t>
            </a:r>
          </a:p>
          <a:p>
            <a:r>
              <a:rPr lang="en-US" dirty="0"/>
              <a:t>@1D_Nicole_</a:t>
            </a:r>
          </a:p>
          <a:p>
            <a:r>
              <a:rPr lang="en-US" dirty="0"/>
              <a:t>@1DRussianFNDM</a:t>
            </a:r>
          </a:p>
          <a:p>
            <a:r>
              <a:rPr lang="en-US" dirty="0"/>
              <a:t>@4MySquad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46A088-2FF6-465D-8943-02DDDD4B7737}"/>
              </a:ext>
            </a:extLst>
          </p:cNvPr>
          <p:cNvSpPr txBox="1"/>
          <p:nvPr/>
        </p:nvSpPr>
        <p:spPr>
          <a:xfrm>
            <a:off x="3478271" y="5844668"/>
            <a:ext cx="5524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https://intelligence.house.gov/uploadedfiles/ira_handles_june_2018.pdf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DEACDC-9EA4-4C2B-8D47-0A6152BF1AA4}"/>
              </a:ext>
            </a:extLst>
          </p:cNvPr>
          <p:cNvSpPr/>
          <p:nvPr/>
        </p:nvSpPr>
        <p:spPr>
          <a:xfrm>
            <a:off x="1302468" y="2733772"/>
            <a:ext cx="1218373" cy="1885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CF80B2-9599-4D9D-9143-BAF976BFEB63}"/>
              </a:ext>
            </a:extLst>
          </p:cNvPr>
          <p:cNvCxnSpPr>
            <a:cxnSpLocks/>
          </p:cNvCxnSpPr>
          <p:nvPr/>
        </p:nvCxnSpPr>
        <p:spPr>
          <a:xfrm flipV="1">
            <a:off x="2668513" y="2718015"/>
            <a:ext cx="2914555" cy="1100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69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E251C-2AFA-4DC5-8E55-C5081139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7D413-03CC-4C1A-B3DD-02DA6B93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F887-F2B7-441D-9844-0D6E2D6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0F5B-59C0-4C1C-A936-DB26D2CF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8" y="982646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29A0-96AD-47E9-AA1A-324CE699261E}"/>
              </a:ext>
            </a:extLst>
          </p:cNvPr>
          <p:cNvSpPr txBox="1"/>
          <p:nvPr/>
        </p:nvSpPr>
        <p:spPr>
          <a:xfrm>
            <a:off x="364438" y="259043"/>
            <a:ext cx="1681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@10_gop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2A5D-3138-4807-976F-DDD7429D308A}"/>
              </a:ext>
            </a:extLst>
          </p:cNvPr>
          <p:cNvSpPr txBox="1"/>
          <p:nvPr/>
        </p:nvSpPr>
        <p:spPr>
          <a:xfrm>
            <a:off x="7899443" y="1264705"/>
            <a:ext cx="275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https://twitter.com/10_gop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3AC08F-CABD-4990-A5BC-FBBACA4A5F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243" y="2797494"/>
            <a:ext cx="10070969" cy="2437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3400F1-1B5E-4B55-BBD6-038E86CBA673}"/>
              </a:ext>
            </a:extLst>
          </p:cNvPr>
          <p:cNvSpPr txBox="1"/>
          <p:nvPr/>
        </p:nvSpPr>
        <p:spPr>
          <a:xfrm>
            <a:off x="2207224" y="5208286"/>
            <a:ext cx="792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https://web.archive.org/web/20171020161602/https://twitter.com/10_gop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C6363-F100-8E4B-877C-1E2CB75BDC10}"/>
              </a:ext>
            </a:extLst>
          </p:cNvPr>
          <p:cNvSpPr/>
          <p:nvPr/>
        </p:nvSpPr>
        <p:spPr>
          <a:xfrm>
            <a:off x="88852" y="3079553"/>
            <a:ext cx="1689757" cy="4636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EA356-7D72-A94F-8B5A-DCE00F54FE49}"/>
              </a:ext>
            </a:extLst>
          </p:cNvPr>
          <p:cNvSpPr txBox="1"/>
          <p:nvPr/>
        </p:nvSpPr>
        <p:spPr>
          <a:xfrm>
            <a:off x="4046095" y="3633558"/>
            <a:ext cx="256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Based on 302 Redirect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9A65D5-7D61-BF4B-97ED-69D9E003E792}"/>
              </a:ext>
            </a:extLst>
          </p:cNvPr>
          <p:cNvCxnSpPr>
            <a:cxnSpLocks/>
          </p:cNvCxnSpPr>
          <p:nvPr/>
        </p:nvCxnSpPr>
        <p:spPr>
          <a:xfrm>
            <a:off x="1894788" y="3346373"/>
            <a:ext cx="2151307" cy="4636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11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10AC9-693B-8D40-AFA0-FE3CDA68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A2EC6-673B-E549-B901-1C542F7A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998DD-1217-2C4D-9B11-C37C016D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A9D16-DAFC-A244-8F95-850A6DB9AA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050" y="676441"/>
            <a:ext cx="5267486" cy="5505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706A1B-6659-C249-B7A2-0B72847C93D9}"/>
              </a:ext>
            </a:extLst>
          </p:cNvPr>
          <p:cNvSpPr txBox="1"/>
          <p:nvPr/>
        </p:nvSpPr>
        <p:spPr>
          <a:xfrm>
            <a:off x="328336" y="153221"/>
            <a:ext cx="818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Used </a:t>
            </a:r>
            <a:r>
              <a:rPr lang="en-US" sz="2800" dirty="0" err="1"/>
              <a:t>Memgator</a:t>
            </a:r>
            <a:r>
              <a:rPr lang="en-US" sz="2800" dirty="0"/>
              <a:t> To Find Mementos For @10_gop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D9BA1-C977-4B47-A1CE-626BD1B70593}"/>
              </a:ext>
            </a:extLst>
          </p:cNvPr>
          <p:cNvSpPr/>
          <p:nvPr/>
        </p:nvSpPr>
        <p:spPr>
          <a:xfrm>
            <a:off x="2321169" y="1688123"/>
            <a:ext cx="3774831" cy="3165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4E43F-B83F-A345-8F76-E78CFF4EDF3F}"/>
              </a:ext>
            </a:extLst>
          </p:cNvPr>
          <p:cNvSpPr txBox="1"/>
          <p:nvPr/>
        </p:nvSpPr>
        <p:spPr>
          <a:xfrm>
            <a:off x="8254680" y="1819980"/>
            <a:ext cx="246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Non 302 Redirect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8C9FF8C-90AA-3248-B875-57F1FD64E84F}"/>
              </a:ext>
            </a:extLst>
          </p:cNvPr>
          <p:cNvCxnSpPr>
            <a:cxnSpLocks/>
          </p:cNvCxnSpPr>
          <p:nvPr/>
        </p:nvCxnSpPr>
        <p:spPr>
          <a:xfrm>
            <a:off x="6260123" y="1910862"/>
            <a:ext cx="1852246" cy="937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23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ECB40-A48B-6A40-A131-C43AF192C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88CC6E-3D1F-1348-8E3D-3D9BBA270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DC3A6-32B7-0444-889F-681704E32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15653-EF64-7E43-9CBD-87D6B4E6B5A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6924" y="599872"/>
            <a:ext cx="7038152" cy="5355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F382-BD72-9748-9988-797B42D3406E}"/>
              </a:ext>
            </a:extLst>
          </p:cNvPr>
          <p:cNvSpPr txBox="1"/>
          <p:nvPr/>
        </p:nvSpPr>
        <p:spPr>
          <a:xfrm>
            <a:off x="3569551" y="5955322"/>
            <a:ext cx="792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http://</a:t>
            </a:r>
            <a:r>
              <a:rPr lang="en-US" sz="1200" dirty="0" err="1"/>
              <a:t>archive.md</a:t>
            </a:r>
            <a:r>
              <a:rPr lang="en-US" sz="1200" dirty="0"/>
              <a:t>/20171016053222/https://</a:t>
            </a:r>
            <a:r>
              <a:rPr lang="en-US" sz="1200" dirty="0" err="1"/>
              <a:t>twitter.com</a:t>
            </a:r>
            <a:r>
              <a:rPr lang="en-US" sz="1200" dirty="0"/>
              <a:t>/10_gop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7B3B4-B741-B74F-B296-89387AB15823}"/>
              </a:ext>
            </a:extLst>
          </p:cNvPr>
          <p:cNvSpPr txBox="1"/>
          <p:nvPr/>
        </p:nvSpPr>
        <p:spPr>
          <a:xfrm>
            <a:off x="328336" y="153221"/>
            <a:ext cx="818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Memento For @10_gop From </a:t>
            </a:r>
            <a:r>
              <a:rPr lang="en-US" sz="2800" dirty="0" err="1"/>
              <a:t>Archive.today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23566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666F6-26A0-0942-9EDD-89EB169B0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3B58C0-10DA-C948-95AC-BCF09293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1F951-00EE-F444-95D3-5A375EE0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87BD0E-B11C-B745-866D-DC25280183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885" y="572476"/>
            <a:ext cx="6578600" cy="172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4D984-8D4C-F047-8AA6-FE0BFA208B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247" y="1436076"/>
            <a:ext cx="5365152" cy="4374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E10E84-72A7-1944-ADB4-C270B1AE69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23" y="2450124"/>
            <a:ext cx="5470055" cy="3486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996374-64B0-B14C-89B3-8282D74013D3}"/>
              </a:ext>
            </a:extLst>
          </p:cNvPr>
          <p:cNvSpPr txBox="1"/>
          <p:nvPr/>
        </p:nvSpPr>
        <p:spPr>
          <a:xfrm>
            <a:off x="3428874" y="5921077"/>
            <a:ext cx="792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http://</a:t>
            </a:r>
            <a:r>
              <a:rPr lang="en-US" sz="1200" dirty="0" err="1"/>
              <a:t>archive.md</a:t>
            </a:r>
            <a:r>
              <a:rPr lang="en-US" sz="1200" dirty="0"/>
              <a:t>/20171016053222/https://</a:t>
            </a:r>
            <a:r>
              <a:rPr lang="en-US" sz="1200" dirty="0" err="1"/>
              <a:t>twitter.com</a:t>
            </a:r>
            <a:r>
              <a:rPr lang="en-US" sz="1200" dirty="0"/>
              <a:t>/10_gop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BBD0EE-695D-424B-8629-6020E1995CFD}"/>
              </a:ext>
            </a:extLst>
          </p:cNvPr>
          <p:cNvSpPr txBox="1"/>
          <p:nvPr/>
        </p:nvSpPr>
        <p:spPr>
          <a:xfrm>
            <a:off x="328336" y="49355"/>
            <a:ext cx="818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Tweets and Retweets From @10_gop</a:t>
            </a:r>
          </a:p>
        </p:txBody>
      </p:sp>
    </p:spTree>
    <p:extLst>
      <p:ext uri="{BB962C8B-B14F-4D97-AF65-F5344CB8AC3E}">
        <p14:creationId xmlns:p14="http://schemas.microsoft.com/office/powerpoint/2010/main" val="2401527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0D03CF3-D66C-6C4F-800C-D822BDD11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@10_gop Tweet Summary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63A870-834A-DB4A-A200-A24EA0B1C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Focuses content around President Trump information and Tweets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Retweets threads with bold headline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Little or no return comments to tweets/retweets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513CD-0844-6B46-B415-14194CF0A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4575C-79C9-5548-81FC-5B38A0FC1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8EBF8-2130-D546-AFE5-8B46547C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63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E251C-2AFA-4DC5-8E55-C5081139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7D413-03CC-4C1A-B3DD-02DA6B93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F887-F2B7-441D-9844-0D6E2D6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0F5B-59C0-4C1C-A936-DB26D2CF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8" y="982646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29A0-96AD-47E9-AA1A-324CE699261E}"/>
              </a:ext>
            </a:extLst>
          </p:cNvPr>
          <p:cNvSpPr txBox="1"/>
          <p:nvPr/>
        </p:nvSpPr>
        <p:spPr>
          <a:xfrm>
            <a:off x="364438" y="259043"/>
            <a:ext cx="267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@1488reasons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2A5D-3138-4807-976F-DDD7429D308A}"/>
              </a:ext>
            </a:extLst>
          </p:cNvPr>
          <p:cNvSpPr txBox="1"/>
          <p:nvPr/>
        </p:nvSpPr>
        <p:spPr>
          <a:xfrm>
            <a:off x="7899443" y="1264705"/>
            <a:ext cx="315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https://twitter.com/1488reasons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400F1-1B5E-4B55-BBD6-038E86CBA673}"/>
              </a:ext>
            </a:extLst>
          </p:cNvPr>
          <p:cNvSpPr txBox="1"/>
          <p:nvPr/>
        </p:nvSpPr>
        <p:spPr>
          <a:xfrm>
            <a:off x="3499591" y="5938304"/>
            <a:ext cx="51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https://web.archive.org/web/*/http://twitter.com/1488reasons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6E8AA1-2D34-48D2-B850-41D7DC9543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688" y="2056705"/>
            <a:ext cx="8202624" cy="38815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38A16A-5D05-49F2-97D0-E014515F3EAB}"/>
              </a:ext>
            </a:extLst>
          </p:cNvPr>
          <p:cNvSpPr/>
          <p:nvPr/>
        </p:nvSpPr>
        <p:spPr>
          <a:xfrm>
            <a:off x="3828916" y="4637404"/>
            <a:ext cx="3260041" cy="1300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D46F18-93CF-4CAB-A66D-B0A13F127597}"/>
              </a:ext>
            </a:extLst>
          </p:cNvPr>
          <p:cNvCxnSpPr>
            <a:cxnSpLocks/>
          </p:cNvCxnSpPr>
          <p:nvPr/>
        </p:nvCxnSpPr>
        <p:spPr>
          <a:xfrm>
            <a:off x="7149148" y="5146458"/>
            <a:ext cx="494356" cy="2827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AA990E-9060-4609-AF19-F28DE3B23446}"/>
              </a:ext>
            </a:extLst>
          </p:cNvPr>
          <p:cNvSpPr txBox="1"/>
          <p:nvPr/>
        </p:nvSpPr>
        <p:spPr>
          <a:xfrm>
            <a:off x="7703695" y="5287854"/>
            <a:ext cx="144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Archived</a:t>
            </a:r>
          </a:p>
        </p:txBody>
      </p:sp>
    </p:spTree>
    <p:extLst>
      <p:ext uri="{BB962C8B-B14F-4D97-AF65-F5344CB8AC3E}">
        <p14:creationId xmlns:p14="http://schemas.microsoft.com/office/powerpoint/2010/main" val="264515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01756-8B2A-47B8-8C0D-2739C28F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94AF8-18CD-4491-82FF-EDB6754B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21EA2-F983-423B-A236-1043FA20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997C4A-EFD6-4C15-ACD3-84CCCA112B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387" y="900615"/>
            <a:ext cx="8233223" cy="5056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A79652-5F4D-4393-B363-CC2DBADDEB45}"/>
              </a:ext>
            </a:extLst>
          </p:cNvPr>
          <p:cNvSpPr txBox="1"/>
          <p:nvPr/>
        </p:nvSpPr>
        <p:spPr>
          <a:xfrm>
            <a:off x="557752" y="5991103"/>
            <a:ext cx="1107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https://www.washingtonpost.com/technology/2018/08/21/russian-iran-created-facebook-pages-groups-accounts-mislead-users-around-world-company-says/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C6AF5-56C4-4913-AC6A-FAA7CC47560A}"/>
              </a:ext>
            </a:extLst>
          </p:cNvPr>
          <p:cNvSpPr txBox="1"/>
          <p:nvPr/>
        </p:nvSpPr>
        <p:spPr>
          <a:xfrm>
            <a:off x="1564608" y="377395"/>
            <a:ext cx="623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Globalizing False Information</a:t>
            </a:r>
          </a:p>
        </p:txBody>
      </p:sp>
    </p:spTree>
    <p:extLst>
      <p:ext uri="{BB962C8B-B14F-4D97-AF65-F5344CB8AC3E}">
        <p14:creationId xmlns:p14="http://schemas.microsoft.com/office/powerpoint/2010/main" val="30685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10AC9-693B-8D40-AFA0-FE3CDA68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A2EC6-673B-E549-B901-1C542F7A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998DD-1217-2C4D-9B11-C37C016D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06A1B-6659-C249-B7A2-0B72847C93D9}"/>
              </a:ext>
            </a:extLst>
          </p:cNvPr>
          <p:cNvSpPr txBox="1"/>
          <p:nvPr/>
        </p:nvSpPr>
        <p:spPr>
          <a:xfrm>
            <a:off x="328336" y="153221"/>
            <a:ext cx="818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Used </a:t>
            </a:r>
            <a:r>
              <a:rPr lang="en-US" sz="2800" dirty="0" err="1"/>
              <a:t>Memgator</a:t>
            </a:r>
            <a:r>
              <a:rPr lang="en-US" sz="2800" dirty="0"/>
              <a:t> To Find Mementos for @1488reasons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B8773-1D3B-EC46-94B0-A51A54954D0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051" y="2192704"/>
            <a:ext cx="9811897" cy="77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57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E251C-2AFA-4DC5-8E55-C5081139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7D413-03CC-4C1A-B3DD-02DA6B93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F887-F2B7-441D-9844-0D6E2D6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0F5B-59C0-4C1C-A936-DB26D2CF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8" y="982646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29A0-96AD-47E9-AA1A-324CE699261E}"/>
              </a:ext>
            </a:extLst>
          </p:cNvPr>
          <p:cNvSpPr txBox="1"/>
          <p:nvPr/>
        </p:nvSpPr>
        <p:spPr>
          <a:xfrm>
            <a:off x="364438" y="259043"/>
            <a:ext cx="2670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@1D_Nicole_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2A5D-3138-4807-976F-DDD7429D308A}"/>
              </a:ext>
            </a:extLst>
          </p:cNvPr>
          <p:cNvSpPr txBox="1"/>
          <p:nvPr/>
        </p:nvSpPr>
        <p:spPr>
          <a:xfrm>
            <a:off x="7899443" y="1264705"/>
            <a:ext cx="3158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https://twitter.com/1D_Nicole_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400F1-1B5E-4B55-BBD6-038E86CBA673}"/>
              </a:ext>
            </a:extLst>
          </p:cNvPr>
          <p:cNvSpPr txBox="1"/>
          <p:nvPr/>
        </p:nvSpPr>
        <p:spPr>
          <a:xfrm>
            <a:off x="3499591" y="5938304"/>
            <a:ext cx="51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https://web.archive.org/web/*/http://twitter.com/1D_Nicole_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68867C-7C38-48AE-A1ED-BE7EF428E9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781" y="1992171"/>
            <a:ext cx="8006435" cy="3839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38A16A-5D05-49F2-97D0-E014515F3EAB}"/>
              </a:ext>
            </a:extLst>
          </p:cNvPr>
          <p:cNvSpPr/>
          <p:nvPr/>
        </p:nvSpPr>
        <p:spPr>
          <a:xfrm>
            <a:off x="3898213" y="4530916"/>
            <a:ext cx="3260041" cy="1300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D46F18-93CF-4CAB-A66D-B0A13F127597}"/>
              </a:ext>
            </a:extLst>
          </p:cNvPr>
          <p:cNvCxnSpPr>
            <a:cxnSpLocks/>
          </p:cNvCxnSpPr>
          <p:nvPr/>
        </p:nvCxnSpPr>
        <p:spPr>
          <a:xfrm>
            <a:off x="7184810" y="4898573"/>
            <a:ext cx="494356" cy="2827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AA990E-9060-4609-AF19-F28DE3B23446}"/>
              </a:ext>
            </a:extLst>
          </p:cNvPr>
          <p:cNvSpPr txBox="1"/>
          <p:nvPr/>
        </p:nvSpPr>
        <p:spPr>
          <a:xfrm>
            <a:off x="7739853" y="5061081"/>
            <a:ext cx="144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Archived</a:t>
            </a:r>
          </a:p>
        </p:txBody>
      </p:sp>
    </p:spTree>
    <p:extLst>
      <p:ext uri="{BB962C8B-B14F-4D97-AF65-F5344CB8AC3E}">
        <p14:creationId xmlns:p14="http://schemas.microsoft.com/office/powerpoint/2010/main" val="3189442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10AC9-693B-8D40-AFA0-FE3CDA68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A2EC6-673B-E549-B901-1C542F7A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998DD-1217-2C4D-9B11-C37C016D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06A1B-6659-C249-B7A2-0B72847C93D9}"/>
              </a:ext>
            </a:extLst>
          </p:cNvPr>
          <p:cNvSpPr txBox="1"/>
          <p:nvPr/>
        </p:nvSpPr>
        <p:spPr>
          <a:xfrm>
            <a:off x="328336" y="153221"/>
            <a:ext cx="818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Used </a:t>
            </a:r>
            <a:r>
              <a:rPr lang="en-US" sz="2800" dirty="0" err="1"/>
              <a:t>Memgator</a:t>
            </a:r>
            <a:r>
              <a:rPr lang="en-US" sz="2800" dirty="0"/>
              <a:t> To Find Mementos For @1D_Nicole_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88997-C1F8-6F48-B525-131B1ADB998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350" y="2537948"/>
            <a:ext cx="8369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4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E251C-2AFA-4DC5-8E55-C5081139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7D413-03CC-4C1A-B3DD-02DA6B93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F887-F2B7-441D-9844-0D6E2D6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0F5B-59C0-4C1C-A936-DB26D2CF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8" y="982646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29A0-96AD-47E9-AA1A-324CE699261E}"/>
              </a:ext>
            </a:extLst>
          </p:cNvPr>
          <p:cNvSpPr txBox="1"/>
          <p:nvPr/>
        </p:nvSpPr>
        <p:spPr>
          <a:xfrm>
            <a:off x="364438" y="259043"/>
            <a:ext cx="332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 1DRussianFNDM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2A5D-3138-4807-976F-DDD7429D308A}"/>
              </a:ext>
            </a:extLst>
          </p:cNvPr>
          <p:cNvSpPr txBox="1"/>
          <p:nvPr/>
        </p:nvSpPr>
        <p:spPr>
          <a:xfrm>
            <a:off x="7899442" y="1264705"/>
            <a:ext cx="34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https://twitter.com/1DRussianFNDM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400F1-1B5E-4B55-BBD6-038E86CBA673}"/>
              </a:ext>
            </a:extLst>
          </p:cNvPr>
          <p:cNvSpPr txBox="1"/>
          <p:nvPr/>
        </p:nvSpPr>
        <p:spPr>
          <a:xfrm>
            <a:off x="3499591" y="5938304"/>
            <a:ext cx="51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https://web.archive.org/web/*/http://twitter.com/1DRussianFNDM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59C760-4419-49E8-8A88-EA2D62ABDC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311" y="1966282"/>
            <a:ext cx="8139376" cy="39689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38A16A-5D05-49F2-97D0-E014515F3EAB}"/>
              </a:ext>
            </a:extLst>
          </p:cNvPr>
          <p:cNvSpPr/>
          <p:nvPr/>
        </p:nvSpPr>
        <p:spPr>
          <a:xfrm>
            <a:off x="3898213" y="4530916"/>
            <a:ext cx="3260041" cy="13009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D46F18-93CF-4CAB-A66D-B0A13F127597}"/>
              </a:ext>
            </a:extLst>
          </p:cNvPr>
          <p:cNvCxnSpPr>
            <a:cxnSpLocks/>
          </p:cNvCxnSpPr>
          <p:nvPr/>
        </p:nvCxnSpPr>
        <p:spPr>
          <a:xfrm>
            <a:off x="7184810" y="4898573"/>
            <a:ext cx="494356" cy="2827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BAA990E-9060-4609-AF19-F28DE3B23446}"/>
              </a:ext>
            </a:extLst>
          </p:cNvPr>
          <p:cNvSpPr txBox="1"/>
          <p:nvPr/>
        </p:nvSpPr>
        <p:spPr>
          <a:xfrm>
            <a:off x="7739853" y="5061081"/>
            <a:ext cx="144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Archived</a:t>
            </a:r>
          </a:p>
        </p:txBody>
      </p:sp>
    </p:spTree>
    <p:extLst>
      <p:ext uri="{BB962C8B-B14F-4D97-AF65-F5344CB8AC3E}">
        <p14:creationId xmlns:p14="http://schemas.microsoft.com/office/powerpoint/2010/main" val="3200756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10AC9-693B-8D40-AFA0-FE3CDA68F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A2EC6-673B-E549-B901-1C542F7A7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998DD-1217-2C4D-9B11-C37C016D2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06A1B-6659-C249-B7A2-0B72847C93D9}"/>
              </a:ext>
            </a:extLst>
          </p:cNvPr>
          <p:cNvSpPr txBox="1"/>
          <p:nvPr/>
        </p:nvSpPr>
        <p:spPr>
          <a:xfrm>
            <a:off x="328336" y="153221"/>
            <a:ext cx="818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Used </a:t>
            </a:r>
            <a:r>
              <a:rPr lang="en-US" sz="2800" dirty="0" err="1"/>
              <a:t>Memgator</a:t>
            </a:r>
            <a:r>
              <a:rPr lang="en-US" sz="2800" dirty="0"/>
              <a:t> To Find Mementos For @1D_Nicole_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01A81-A253-2141-AC7D-252D93AFFA5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2265" y="2921653"/>
            <a:ext cx="9547470" cy="58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51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F278BE-573A-4E0F-81ED-51D82E98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Got Lucky With the Last Handle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D20DFA-C15A-4033-9689-B0991DED3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Account However Has Been Suspended From Twitter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A7F65-17A3-43B6-8759-6780ABBC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952B2A-027A-432A-87A5-9E0261290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92E94-CF3E-4718-9075-9E7187431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04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E251C-2AFA-4DC5-8E55-C50811394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7D413-03CC-4C1A-B3DD-02DA6B93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7F887-F2B7-441D-9844-0D6E2D67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D0F5B-59C0-4C1C-A936-DB26D2CF7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38" y="982646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629A0-96AD-47E9-AA1A-324CE699261E}"/>
              </a:ext>
            </a:extLst>
          </p:cNvPr>
          <p:cNvSpPr txBox="1"/>
          <p:nvPr/>
        </p:nvSpPr>
        <p:spPr>
          <a:xfrm>
            <a:off x="364438" y="259043"/>
            <a:ext cx="332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@4MySquad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D2A5D-3138-4807-976F-DDD7429D308A}"/>
              </a:ext>
            </a:extLst>
          </p:cNvPr>
          <p:cNvSpPr txBox="1"/>
          <p:nvPr/>
        </p:nvSpPr>
        <p:spPr>
          <a:xfrm>
            <a:off x="7899442" y="1264705"/>
            <a:ext cx="3422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https://twitter.com/4MySquad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400F1-1B5E-4B55-BBD6-038E86CBA673}"/>
              </a:ext>
            </a:extLst>
          </p:cNvPr>
          <p:cNvSpPr txBox="1"/>
          <p:nvPr/>
        </p:nvSpPr>
        <p:spPr>
          <a:xfrm>
            <a:off x="3782395" y="5993059"/>
            <a:ext cx="5192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https://web.archive.org/web/*/twitter.com/4MySquad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754DF-AC9F-4676-A317-F1117662B4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394" y="2037961"/>
            <a:ext cx="8631209" cy="4017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2257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892BB3-FC3A-4AB1-8662-7BF4B9B2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Entries Within The Archive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767C90-ED44-4DE1-B279-C824C414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Take A Look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9BD53-D773-4450-BFE4-11179D19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7A6B3-B259-4E53-BE27-2BCFF6F2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464D1-1726-4513-9EEF-B01107EF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3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927FA-0DDC-490C-9D1E-DF617999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A5E80-AEFE-447E-B89D-016875C94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2C661-2460-4C57-B834-4DA8E272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D3C6B1-12E5-4284-BC8F-D11F3754AD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135" y="882144"/>
            <a:ext cx="10306636" cy="5093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CF44A-B3AC-4A63-969E-E4D05CFE2AE4}"/>
              </a:ext>
            </a:extLst>
          </p:cNvPr>
          <p:cNvSpPr txBox="1"/>
          <p:nvPr/>
        </p:nvSpPr>
        <p:spPr>
          <a:xfrm>
            <a:off x="3427204" y="5979323"/>
            <a:ext cx="602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https://web.archive.org/web/20150904055426/twitter.com/4mysquad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AA4757-B579-4B4E-8203-1AC75A87BC86}"/>
              </a:ext>
            </a:extLst>
          </p:cNvPr>
          <p:cNvSpPr txBox="1"/>
          <p:nvPr/>
        </p:nvSpPr>
        <p:spPr>
          <a:xfrm>
            <a:off x="364438" y="259043"/>
            <a:ext cx="3792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First Entry, 2015-09-04</a:t>
            </a:r>
          </a:p>
        </p:txBody>
      </p:sp>
    </p:spTree>
    <p:extLst>
      <p:ext uri="{BB962C8B-B14F-4D97-AF65-F5344CB8AC3E}">
        <p14:creationId xmlns:p14="http://schemas.microsoft.com/office/powerpoint/2010/main" val="2887551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A13EC9-9876-4308-B71B-93477DB7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Account Part Of The IRA?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90BDC2-19ED-4B1F-9C69-C7F98EBA6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Review Some On This User’s Tweets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0AAE49-C4D0-4954-892E-7BE578C9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D334D-BF46-47EC-BCC6-65381DB0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27520-664E-4D3A-9A03-3983761A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00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3155BF-9A95-4AFB-8140-F2E63FA1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50459-63FD-4D73-B715-606C942F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5381D-80D7-4F8D-8979-3E2616FE4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9D628-F9E7-4AC8-AAC6-5F92A6DB8A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901" y="853554"/>
            <a:ext cx="8980197" cy="5174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3DE9A-66FA-4A56-B88C-747C5FF3C270}"/>
              </a:ext>
            </a:extLst>
          </p:cNvPr>
          <p:cNvSpPr txBox="1"/>
          <p:nvPr/>
        </p:nvSpPr>
        <p:spPr>
          <a:xfrm>
            <a:off x="1424647" y="6028303"/>
            <a:ext cx="9342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https://www.washingtonpost.com/technology/2018/07/31/too-easy-manipulate-russian-disinformation-finally-costs-facebook-twitter/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D75E9-B91E-402D-B045-446B086F2CCE}"/>
              </a:ext>
            </a:extLst>
          </p:cNvPr>
          <p:cNvSpPr txBox="1"/>
          <p:nvPr/>
        </p:nvSpPr>
        <p:spPr>
          <a:xfrm>
            <a:off x="1605901" y="330334"/>
            <a:ext cx="623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Russian Involvement Using Social Media</a:t>
            </a:r>
          </a:p>
        </p:txBody>
      </p:sp>
    </p:spTree>
    <p:extLst>
      <p:ext uri="{BB962C8B-B14F-4D97-AF65-F5344CB8AC3E}">
        <p14:creationId xmlns:p14="http://schemas.microsoft.com/office/powerpoint/2010/main" val="1305585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B7678-7AD2-4F40-A947-A7E2C77D5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79241-722D-4361-B57D-45799A5D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1C8BD-3C4B-42E3-BAD0-14EE5EF0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A8CB2D-AD07-4878-991A-D1C8FA5F52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7" y="480799"/>
            <a:ext cx="6145531" cy="16139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1A438-276C-4DCD-A3C3-6453EDE0E1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477" y="2447365"/>
            <a:ext cx="5727105" cy="1829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EF020-8E2D-4320-BF23-CBDA6D23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68" y="4629904"/>
            <a:ext cx="7229475" cy="11620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2AA70F-6CAB-4657-AEC8-9DF754F06C47}"/>
              </a:ext>
            </a:extLst>
          </p:cNvPr>
          <p:cNvSpPr txBox="1"/>
          <p:nvPr/>
        </p:nvSpPr>
        <p:spPr>
          <a:xfrm>
            <a:off x="-1" y="0"/>
            <a:ext cx="922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Recent Tweets From @4MySquad on 2019-09-05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C4762-A133-40BE-B711-974D8741C980}"/>
              </a:ext>
            </a:extLst>
          </p:cNvPr>
          <p:cNvSpPr txBox="1"/>
          <p:nvPr/>
        </p:nvSpPr>
        <p:spPr>
          <a:xfrm>
            <a:off x="6510506" y="838961"/>
            <a:ext cx="399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Angry with a sentencing in Indiana based on a picture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4788C-F24D-432C-8BF5-55C9D6AF1E83}"/>
              </a:ext>
            </a:extLst>
          </p:cNvPr>
          <p:cNvSpPr txBox="1"/>
          <p:nvPr/>
        </p:nvSpPr>
        <p:spPr>
          <a:xfrm>
            <a:off x="1159869" y="3039139"/>
            <a:ext cx="3996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Retweets an article of cops going to wrong house and people get shot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65878-78C6-4195-837B-E24624DA3C11}"/>
              </a:ext>
            </a:extLst>
          </p:cNvPr>
          <p:cNvSpPr txBox="1"/>
          <p:nvPr/>
        </p:nvSpPr>
        <p:spPr>
          <a:xfrm>
            <a:off x="7590521" y="4999183"/>
            <a:ext cx="399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Retweets SoundCloud to a music link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F7C42-13DC-498B-8940-7A009A19FFEA}"/>
              </a:ext>
            </a:extLst>
          </p:cNvPr>
          <p:cNvSpPr txBox="1"/>
          <p:nvPr/>
        </p:nvSpPr>
        <p:spPr>
          <a:xfrm>
            <a:off x="3427205" y="5979323"/>
            <a:ext cx="629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https://web.archive.org/web/20150904055426/twitter.com/4mysquad</a:t>
            </a:r>
          </a:p>
        </p:txBody>
      </p:sp>
    </p:spTree>
    <p:extLst>
      <p:ext uri="{BB962C8B-B14F-4D97-AF65-F5344CB8AC3E}">
        <p14:creationId xmlns:p14="http://schemas.microsoft.com/office/powerpoint/2010/main" val="3567082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699107-000D-4975-9EE7-91992D9A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7C1C6-7B26-400C-B5C7-8B53CABF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17225-90BC-4D1C-AD16-33C32B60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347E3-4DF2-43F6-8B1C-0408058B02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743" y="1108057"/>
            <a:ext cx="10221740" cy="46418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BE150-4D2A-4E0B-9BEC-BB5A0B3A6D7B}"/>
              </a:ext>
            </a:extLst>
          </p:cNvPr>
          <p:cNvSpPr txBox="1"/>
          <p:nvPr/>
        </p:nvSpPr>
        <p:spPr>
          <a:xfrm>
            <a:off x="2068679" y="5920197"/>
            <a:ext cx="805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https://www.nydailynews.com/news/crime/officer-homeowner-shot-police-wrong-home-police-article-1.2343862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9551D-FFC0-47F5-A590-8E377FC7D08A}"/>
              </a:ext>
            </a:extLst>
          </p:cNvPr>
          <p:cNvSpPr txBox="1"/>
          <p:nvPr/>
        </p:nvSpPr>
        <p:spPr>
          <a:xfrm>
            <a:off x="197962" y="499709"/>
            <a:ext cx="922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News Story From User’s Second Tweet Still Exists</a:t>
            </a:r>
          </a:p>
        </p:txBody>
      </p:sp>
    </p:spTree>
    <p:extLst>
      <p:ext uri="{BB962C8B-B14F-4D97-AF65-F5344CB8AC3E}">
        <p14:creationId xmlns:p14="http://schemas.microsoft.com/office/powerpoint/2010/main" val="3829586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9803AA-DF1B-4BF5-ADF3-E357F0923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First Glance, It Appears These Accounts Are Just Normal Users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E07EEF-BCEA-462C-8D33-E2C6177D0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About IN 2016?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810E09-2524-422A-BCE3-D87D18B1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C7700E-F97F-4A9F-B524-D46564C49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7687B-8914-4F75-9F81-48D4F4EA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83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6B9BF-C055-47B3-8BA9-B19089F06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03ACC-077C-43DD-A896-46B43A14B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107E5-1FEE-4D69-8BED-560B50DB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322F5-AF3E-486B-B179-698E5BA05E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68" y="631596"/>
            <a:ext cx="10821263" cy="52968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E00C41-8AC1-41E0-953C-B1D511287884}"/>
              </a:ext>
            </a:extLst>
          </p:cNvPr>
          <p:cNvSpPr txBox="1"/>
          <p:nvPr/>
        </p:nvSpPr>
        <p:spPr>
          <a:xfrm>
            <a:off x="3024885" y="5928439"/>
            <a:ext cx="73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https://web.archive.org/web/20160208193830/https://twitter.com/4MySquad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D248C3-D9B5-498A-942F-053D0FE0B879}"/>
              </a:ext>
            </a:extLst>
          </p:cNvPr>
          <p:cNvSpPr txBox="1"/>
          <p:nvPr/>
        </p:nvSpPr>
        <p:spPr>
          <a:xfrm>
            <a:off x="160254" y="100250"/>
            <a:ext cx="9879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User Page Already Has A Different Look And Feel, 2016-02-08</a:t>
            </a:r>
          </a:p>
        </p:txBody>
      </p:sp>
    </p:spTree>
    <p:extLst>
      <p:ext uri="{BB962C8B-B14F-4D97-AF65-F5344CB8AC3E}">
        <p14:creationId xmlns:p14="http://schemas.microsoft.com/office/powerpoint/2010/main" val="114585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7883FE-7B6E-41CC-826D-AC642F3E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This Account Compare To Each Of Its Mementos?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A1B69F-9A54-4232-83A4-65F273455B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Them Side By Side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7AF2F-2050-460B-96F2-3CF12C59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8C30B-5C5C-42A0-A8C0-A988E7BA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485B9-DD5B-4506-981F-2544FD10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87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8688E-9145-4DD4-AE0D-82CF2FEDC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855E9-BC27-4466-B899-EE7EEE681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A9BA-29BE-4C65-926F-C9CD3D5FA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50D23-66C3-4B39-A3F2-24F7476834D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0350" y="479926"/>
            <a:ext cx="4948328" cy="5349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D27FF-DA9E-4A4C-B360-881193EF20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47" y="443060"/>
            <a:ext cx="5062093" cy="53497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8D979A-B99D-4C8D-AEAE-5FD21FD171B3}"/>
              </a:ext>
            </a:extLst>
          </p:cNvPr>
          <p:cNvSpPr txBox="1"/>
          <p:nvPr/>
        </p:nvSpPr>
        <p:spPr>
          <a:xfrm>
            <a:off x="5730376" y="5851678"/>
            <a:ext cx="6133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https://web.archive.org/web/20160208193830/https://twitter.com/4MySquad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CEAD0-49AB-41B8-83FE-AC90E07BAE8B}"/>
              </a:ext>
            </a:extLst>
          </p:cNvPr>
          <p:cNvSpPr txBox="1"/>
          <p:nvPr/>
        </p:nvSpPr>
        <p:spPr>
          <a:xfrm>
            <a:off x="120120" y="5851678"/>
            <a:ext cx="5337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https://web.archive.org/web/20150904055426/twitter.com/4mysquad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BF08D-81EB-4101-8248-3BDBECCFB8F1}"/>
              </a:ext>
            </a:extLst>
          </p:cNvPr>
          <p:cNvSpPr/>
          <p:nvPr/>
        </p:nvSpPr>
        <p:spPr>
          <a:xfrm>
            <a:off x="1914671" y="1516623"/>
            <a:ext cx="3141406" cy="1260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4FDE55-83BD-4C88-837F-51A397CB8285}"/>
              </a:ext>
            </a:extLst>
          </p:cNvPr>
          <p:cNvSpPr/>
          <p:nvPr/>
        </p:nvSpPr>
        <p:spPr>
          <a:xfrm>
            <a:off x="7664546" y="1008088"/>
            <a:ext cx="3086892" cy="12525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0EBC48-27CA-4681-97EE-BF1DF46B697B}"/>
              </a:ext>
            </a:extLst>
          </p:cNvPr>
          <p:cNvSpPr/>
          <p:nvPr/>
        </p:nvSpPr>
        <p:spPr>
          <a:xfrm>
            <a:off x="2058165" y="3554384"/>
            <a:ext cx="3141406" cy="12609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9C3A0E-3E74-4DD4-AF74-A2A8481D6E15}"/>
              </a:ext>
            </a:extLst>
          </p:cNvPr>
          <p:cNvSpPr/>
          <p:nvPr/>
        </p:nvSpPr>
        <p:spPr>
          <a:xfrm>
            <a:off x="7751479" y="3012565"/>
            <a:ext cx="3086892" cy="27802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25BC28-4889-4A7C-8E43-F9F688E76C2C}"/>
              </a:ext>
            </a:extLst>
          </p:cNvPr>
          <p:cNvSpPr/>
          <p:nvPr/>
        </p:nvSpPr>
        <p:spPr>
          <a:xfrm>
            <a:off x="1998197" y="2924764"/>
            <a:ext cx="2493270" cy="3401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106A7A-A8AA-4080-8D6F-C09D09BFAA6E}"/>
              </a:ext>
            </a:extLst>
          </p:cNvPr>
          <p:cNvSpPr/>
          <p:nvPr/>
        </p:nvSpPr>
        <p:spPr>
          <a:xfrm>
            <a:off x="7664546" y="2435892"/>
            <a:ext cx="2450003" cy="33789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3F607D-6817-423C-B6EC-405BD50A9363}"/>
              </a:ext>
            </a:extLst>
          </p:cNvPr>
          <p:cNvSpPr/>
          <p:nvPr/>
        </p:nvSpPr>
        <p:spPr>
          <a:xfrm>
            <a:off x="6307286" y="2838988"/>
            <a:ext cx="1005936" cy="528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AF0507-8414-40A6-AE72-1A4152F0415F}"/>
              </a:ext>
            </a:extLst>
          </p:cNvPr>
          <p:cNvSpPr/>
          <p:nvPr/>
        </p:nvSpPr>
        <p:spPr>
          <a:xfrm>
            <a:off x="580086" y="3367417"/>
            <a:ext cx="1113024" cy="7126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6ED191-CC04-4EE3-AF5B-FE32E627018C}"/>
              </a:ext>
            </a:extLst>
          </p:cNvPr>
          <p:cNvSpPr txBox="1"/>
          <p:nvPr/>
        </p:nvSpPr>
        <p:spPr>
          <a:xfrm>
            <a:off x="253797" y="-20459"/>
            <a:ext cx="6631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Lot Has Changed Between These Accounts</a:t>
            </a:r>
          </a:p>
        </p:txBody>
      </p:sp>
    </p:spTree>
    <p:extLst>
      <p:ext uri="{BB962C8B-B14F-4D97-AF65-F5344CB8AC3E}">
        <p14:creationId xmlns:p14="http://schemas.microsoft.com/office/powerpoint/2010/main" val="2936599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782D20-5099-465B-990F-DC4338A1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Based On The Differences In The Accounts Within The Timeline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7737A4-924B-46EB-9087-EC3897E05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Increased Activity Of The Account And More Politically Biased Posts Occur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2DFEA-6880-4A39-BD30-EB18C838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16FE39-04F8-4B79-A6F7-4A37AB2E6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B5924-6E09-4599-A358-743A5079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71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DAE3-6270-46C7-9DEC-8BCEBA2E7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Russia Is Old News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9E41B-3E55-40C6-B37B-556AC6A75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About The New Players Involved In Disinformation?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FABC2-7A3E-4B59-A1EA-D157EF77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F36A5-4EAF-45D8-A731-8C99A0D6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893AB-51C0-4431-831D-3C40A79F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58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A119F-808F-44C3-BADA-0875D2AC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BAE7-B427-41F0-A0A4-4D2A789A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43DE8-1308-4B19-AE8C-0F84B147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56498-9B35-45F3-A513-EEBA9C25C9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0321" y="417905"/>
            <a:ext cx="6536439" cy="5431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24D2B-6289-4566-9D0B-5639371B1CC8}"/>
              </a:ext>
            </a:extLst>
          </p:cNvPr>
          <p:cNvSpPr txBox="1"/>
          <p:nvPr/>
        </p:nvSpPr>
        <p:spPr>
          <a:xfrm>
            <a:off x="1216187" y="5939115"/>
            <a:ext cx="10024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https://slate.com/technology/2018/08/the-iranian-false-news-posts-on-facebook-and-twitter-were-not-very-convincing-or-good.html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4F395-A73D-488F-8275-998D7153A2EC}"/>
              </a:ext>
            </a:extLst>
          </p:cNvPr>
          <p:cNvSpPr txBox="1"/>
          <p:nvPr/>
        </p:nvSpPr>
        <p:spPr>
          <a:xfrm>
            <a:off x="169987" y="-105315"/>
            <a:ext cx="4802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New Media Campaign Arises</a:t>
            </a:r>
          </a:p>
        </p:txBody>
      </p:sp>
    </p:spTree>
    <p:extLst>
      <p:ext uri="{BB962C8B-B14F-4D97-AF65-F5344CB8AC3E}">
        <p14:creationId xmlns:p14="http://schemas.microsoft.com/office/powerpoint/2010/main" val="3157232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00DCC0-C18C-4CE5-B803-438B044A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BE09C9-A20E-4D2D-B23D-1DE9A2B71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BC4B5-A6BB-4D5B-B815-58BB74D9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822C-2D32-42E9-B253-DBB35F77CF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907" y="408649"/>
            <a:ext cx="6470897" cy="5549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8B8A11-C57D-4CE7-A371-91DA3B089666}"/>
              </a:ext>
            </a:extLst>
          </p:cNvPr>
          <p:cNvSpPr txBox="1"/>
          <p:nvPr/>
        </p:nvSpPr>
        <p:spPr>
          <a:xfrm>
            <a:off x="2468540" y="5976183"/>
            <a:ext cx="790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https://www.fireeye.com/blog/threat-research/2018/08/suspected-iranian-influence-operation.html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4D2948-8444-4161-8A19-6EBD46A8BA28}"/>
              </a:ext>
            </a:extLst>
          </p:cNvPr>
          <p:cNvSpPr txBox="1"/>
          <p:nvPr/>
        </p:nvSpPr>
        <p:spPr>
          <a:xfrm>
            <a:off x="249604" y="44764"/>
            <a:ext cx="882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FireEye Gives A Tip Towards An Iranian Media Influence</a:t>
            </a:r>
          </a:p>
        </p:txBody>
      </p:sp>
    </p:spTree>
    <p:extLst>
      <p:ext uri="{BB962C8B-B14F-4D97-AF65-F5344CB8AC3E}">
        <p14:creationId xmlns:p14="http://schemas.microsoft.com/office/powerpoint/2010/main" val="392196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732892-6148-46C2-980E-3C6BE9476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Culprit: Internet Research Agency (IRA)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A8DE4-3935-44DD-97BE-8F6F7A59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Group identity disclosed by Facebook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Influential campaign ordered by Vladimir Putin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Stationed in St. Petersburg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Facebook Influence: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3,393 advertisements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11.4 million American users exposed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470 IRA created Facebook pages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80,000 pieces of organic content on those pages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Organic content was exposed to 126 million Americans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14FE8-F3B9-4CC5-B63B-B345687D6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22AC86-B726-40A4-82D7-4E958292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266D3-682B-43DC-8001-F40E7D52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A39FE3-F45D-4AE0-B1A1-51A2456DC4A8}"/>
              </a:ext>
            </a:extLst>
          </p:cNvPr>
          <p:cNvSpPr txBox="1"/>
          <p:nvPr/>
        </p:nvSpPr>
        <p:spPr>
          <a:xfrm>
            <a:off x="3947288" y="5986250"/>
            <a:ext cx="429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https://intelligence.house.gov/social-media-content/</a:t>
            </a:r>
          </a:p>
        </p:txBody>
      </p:sp>
    </p:spTree>
    <p:extLst>
      <p:ext uri="{BB962C8B-B14F-4D97-AF65-F5344CB8AC3E}">
        <p14:creationId xmlns:p14="http://schemas.microsoft.com/office/powerpoint/2010/main" val="2289179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7B3-42B2-44E6-8C6D-529B33F8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36DFF-2A0C-4093-A0B5-CF161C523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EEBE0-F20B-436D-92CA-EDC97AAA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0B9615-518A-48F1-8474-846F656AF7A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127" y="522046"/>
            <a:ext cx="7987489" cy="5506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EF9C40-2147-4376-87C9-A9C3F3B9F270}"/>
              </a:ext>
            </a:extLst>
          </p:cNvPr>
          <p:cNvSpPr txBox="1"/>
          <p:nvPr/>
        </p:nvSpPr>
        <p:spPr>
          <a:xfrm>
            <a:off x="3684598" y="6028440"/>
            <a:ext cx="4822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https://www.libertyfrontpress.com/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FF55D9-2294-414C-BAF3-8AEAB7A6502E}"/>
              </a:ext>
            </a:extLst>
          </p:cNvPr>
          <p:cNvSpPr txBox="1"/>
          <p:nvPr/>
        </p:nvSpPr>
        <p:spPr>
          <a:xfrm>
            <a:off x="249604" y="44764"/>
            <a:ext cx="317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 Iranian News Site</a:t>
            </a:r>
          </a:p>
        </p:txBody>
      </p:sp>
    </p:spTree>
    <p:extLst>
      <p:ext uri="{BB962C8B-B14F-4D97-AF65-F5344CB8AC3E}">
        <p14:creationId xmlns:p14="http://schemas.microsoft.com/office/powerpoint/2010/main" val="802189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E5FC37-22B1-4D68-83F0-67D47879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News Site Has Social Media Links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6BCCE2-2D79-4E13-8FBC-AD6097531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Follow Them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A60711-355C-4991-8710-79F3DE76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6C55CE-2685-43DA-8168-430DE056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AE2BF-5E56-4563-958A-FD3D604D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44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40B25-DE93-4505-9F7C-4960896C4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D159E-6396-405A-B983-D5208DD1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56AC9-94C0-4914-BBB9-7BD36CE57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016F45-DC90-4A61-A198-B6BE5723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14" y="655408"/>
            <a:ext cx="5334000" cy="1323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C66903-6925-4D97-9EC8-FC1AA710E9A3}"/>
              </a:ext>
            </a:extLst>
          </p:cNvPr>
          <p:cNvSpPr txBox="1"/>
          <p:nvPr/>
        </p:nvSpPr>
        <p:spPr>
          <a:xfrm>
            <a:off x="411149" y="132188"/>
            <a:ext cx="317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Media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A9AE8-7A1C-449B-9C50-AF1AFF0C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4" y="2502603"/>
            <a:ext cx="6934200" cy="3095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77305-5C8A-44EE-9B5C-FBDD69C6938E}"/>
              </a:ext>
            </a:extLst>
          </p:cNvPr>
          <p:cNvSpPr txBox="1"/>
          <p:nvPr/>
        </p:nvSpPr>
        <p:spPr>
          <a:xfrm>
            <a:off x="317514" y="1979383"/>
            <a:ext cx="5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https://www.facebook.com/Libertyfrontpress-410534109315563/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DD2FA-1FF6-4F00-8C32-FCAB835128CF}"/>
              </a:ext>
            </a:extLst>
          </p:cNvPr>
          <p:cNvSpPr txBox="1"/>
          <p:nvPr/>
        </p:nvSpPr>
        <p:spPr>
          <a:xfrm>
            <a:off x="2167327" y="5748383"/>
            <a:ext cx="3066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https://twitter.com/libertyfrontpr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E73182-BB4B-46DF-B0B6-7060B05E2B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9312" y="715709"/>
            <a:ext cx="5390519" cy="10881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CBB1C1-8763-4663-B212-18373A655F2A}"/>
              </a:ext>
            </a:extLst>
          </p:cNvPr>
          <p:cNvSpPr/>
          <p:nvPr/>
        </p:nvSpPr>
        <p:spPr>
          <a:xfrm>
            <a:off x="6865848" y="1755047"/>
            <a:ext cx="4017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https://www.instagram.com/liberty_front_press/</a:t>
            </a:r>
          </a:p>
        </p:txBody>
      </p:sp>
    </p:spTree>
    <p:extLst>
      <p:ext uri="{BB962C8B-B14F-4D97-AF65-F5344CB8AC3E}">
        <p14:creationId xmlns:p14="http://schemas.microsoft.com/office/powerpoint/2010/main" val="2924565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D5DF2E-13B4-A642-9810-D85EC5AE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28C91-7258-DC48-BC8E-549CD72C8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71F17-DBFF-C649-88DA-E99FCA606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3AE34-F72F-A64C-97B3-0FEA94EA72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2918" y="647775"/>
            <a:ext cx="9406164" cy="5562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67B281-9AE5-0946-AC08-250AA68050F1}"/>
              </a:ext>
            </a:extLst>
          </p:cNvPr>
          <p:cNvSpPr txBox="1"/>
          <p:nvPr/>
        </p:nvSpPr>
        <p:spPr>
          <a:xfrm>
            <a:off x="411149" y="132188"/>
            <a:ext cx="654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Return 404’s From Twitter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E4C9D-2A62-044E-AC27-7229B87A2ED6}"/>
              </a:ext>
            </a:extLst>
          </p:cNvPr>
          <p:cNvSpPr txBox="1"/>
          <p:nvPr/>
        </p:nvSpPr>
        <p:spPr>
          <a:xfrm>
            <a:off x="6066971" y="-25254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84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89305D-4804-4344-9550-282A0808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Memgator</a:t>
            </a:r>
            <a:r>
              <a:rPr lang="en-US" dirty="0"/>
              <a:t> Returns No Mementos For Twitter Handle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C28A7C-3E11-475D-891D-46BC4E7B3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User No Longer Exists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C9116-10C8-4E15-8E8D-F1426256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E0082-E8E1-49DD-BD62-104D5DF6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B2425-487B-4E4D-99C3-47811B7B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94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89305D-4804-4344-9550-282A0808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Is Quite Strange That A News Site Would Allow Broken Links On Their Main Page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C28A7C-3E11-475D-891D-46BC4E7B3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There A Reason They Haven’t Been Corrected?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C9116-10C8-4E15-8E8D-F1426256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E0082-E8E1-49DD-BD62-104D5DF6C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8B2425-487B-4E4D-99C3-47811B7B8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24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EC094A-47B5-4CE6-B15B-CF358788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We Can Try Another Method With Twitter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D29005-A2E1-45FB-B8AA-EB7DFFCD8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Search For The News Site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356267-0F13-43F2-B5EC-DAA03EB3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E986B-8F48-4FB1-BBC1-0C712B079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BF3F3-45CF-434C-9033-859976962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19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B34B6E-79F9-4683-A918-9206E1C1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40F0BE-A2EB-4B2B-AAFE-42DAC781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DCDDC-CE0B-4F6B-9D7F-6309AB70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A163C-1693-4801-B0C7-04EA7CE052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1510" y="487811"/>
            <a:ext cx="6688980" cy="55406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CC906B-E7FD-4F02-A90F-FF2834CFBF4A}"/>
              </a:ext>
            </a:extLst>
          </p:cNvPr>
          <p:cNvSpPr txBox="1"/>
          <p:nvPr/>
        </p:nvSpPr>
        <p:spPr>
          <a:xfrm>
            <a:off x="3684598" y="6028440"/>
            <a:ext cx="543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https://twitter.com/search?q=libertyfrontpr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CDD1C-741F-4EED-AC32-090C45FD918F}"/>
              </a:ext>
            </a:extLst>
          </p:cNvPr>
          <p:cNvSpPr txBox="1"/>
          <p:nvPr/>
        </p:nvSpPr>
        <p:spPr>
          <a:xfrm>
            <a:off x="149712" y="-62992"/>
            <a:ext cx="4064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Twitter Search Results</a:t>
            </a:r>
          </a:p>
        </p:txBody>
      </p:sp>
    </p:spTree>
    <p:extLst>
      <p:ext uri="{BB962C8B-B14F-4D97-AF65-F5344CB8AC3E}">
        <p14:creationId xmlns:p14="http://schemas.microsoft.com/office/powerpoint/2010/main" val="1643157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A9C9D2-AEE9-405D-9347-DA511BAC3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E87B6-2D34-4C95-AE78-199FB0A83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44E3-76C9-4EA0-8EE6-879E27A6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8B719-7CAE-4D40-8D03-A17D2C825A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9602" y="441411"/>
            <a:ext cx="6572796" cy="5476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5378B-7CC8-459E-879E-D7E716253C99}"/>
              </a:ext>
            </a:extLst>
          </p:cNvPr>
          <p:cNvSpPr txBox="1"/>
          <p:nvPr/>
        </p:nvSpPr>
        <p:spPr>
          <a:xfrm>
            <a:off x="3813657" y="6004059"/>
            <a:ext cx="543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https://twitter.com/search?q=libertyfrontpr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F7940-2287-4441-972E-D899F060AA65}"/>
              </a:ext>
            </a:extLst>
          </p:cNvPr>
          <p:cNvSpPr txBox="1"/>
          <p:nvPr/>
        </p:nvSpPr>
        <p:spPr>
          <a:xfrm>
            <a:off x="163112" y="-38611"/>
            <a:ext cx="704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New Identity Linked To LFP News Site?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C2B456-A37B-489D-9A3E-F123E6C7D331}"/>
              </a:ext>
            </a:extLst>
          </p:cNvPr>
          <p:cNvSpPr/>
          <p:nvPr/>
        </p:nvSpPr>
        <p:spPr>
          <a:xfrm>
            <a:off x="4100660" y="3289955"/>
            <a:ext cx="1809946" cy="6787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35B9FB-6921-4B06-B192-61F68A51DE9B}"/>
              </a:ext>
            </a:extLst>
          </p:cNvPr>
          <p:cNvSpPr/>
          <p:nvPr/>
        </p:nvSpPr>
        <p:spPr>
          <a:xfrm>
            <a:off x="6529218" y="3289955"/>
            <a:ext cx="1809946" cy="6787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63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FC2EB7-9BA6-4A82-A7FC-CAC89EF7A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D3522E-3AF6-44DF-9B4C-C2048AAAE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BF895-E5C0-48B4-9E82-14443329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C1525-7045-451A-A08E-708979D297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8164" y="466318"/>
            <a:ext cx="7997305" cy="5571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22EA9-73E3-4D99-A13F-E5779BE730EF}"/>
              </a:ext>
            </a:extLst>
          </p:cNvPr>
          <p:cNvSpPr txBox="1"/>
          <p:nvPr/>
        </p:nvSpPr>
        <p:spPr>
          <a:xfrm>
            <a:off x="1768041" y="6022350"/>
            <a:ext cx="965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https://mobile.twitter.com/mathewjschwartz/status/1032217384776593408/photo/1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574EB-5AFA-4447-94A2-98B9146A7A34}"/>
              </a:ext>
            </a:extLst>
          </p:cNvPr>
          <p:cNvSpPr txBox="1"/>
          <p:nvPr/>
        </p:nvSpPr>
        <p:spPr>
          <a:xfrm>
            <a:off x="163112" y="-38611"/>
            <a:ext cx="7046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Photos Spreading Propaganda</a:t>
            </a:r>
          </a:p>
        </p:txBody>
      </p:sp>
    </p:spTree>
    <p:extLst>
      <p:ext uri="{BB962C8B-B14F-4D97-AF65-F5344CB8AC3E}">
        <p14:creationId xmlns:p14="http://schemas.microsoft.com/office/powerpoint/2010/main" val="366203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FE8C73D-C4D7-4ABA-896C-55D4CB94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Those Numbers Were Very Alarming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E52A3D-595B-431D-942D-300BA55A0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About Some Of The Advertisements?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6E627-B38D-4FE3-8757-CE2F2815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F5001-A140-4FEA-8930-D5E3B72D3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49609-2711-41F4-BF89-2997FE54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166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F33844-D179-43CA-A569-5DCF8E0F0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5509E2-7A13-4C30-B80D-DBA2C6125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AC89A-5198-41F9-A648-6703C7189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F85AA-B0E7-4D3E-9541-8409A86A0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70" y="859580"/>
            <a:ext cx="70675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EF27E-CD25-4A97-84AF-79D9833BA269}"/>
              </a:ext>
            </a:extLst>
          </p:cNvPr>
          <p:cNvSpPr txBox="1"/>
          <p:nvPr/>
        </p:nvSpPr>
        <p:spPr>
          <a:xfrm>
            <a:off x="7815035" y="1141639"/>
            <a:ext cx="4170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https://twitter.com/berniecratss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34063-F9E9-4FBE-950F-B4DB7BDDE5C5}"/>
              </a:ext>
            </a:extLst>
          </p:cNvPr>
          <p:cNvSpPr txBox="1"/>
          <p:nvPr/>
        </p:nvSpPr>
        <p:spPr>
          <a:xfrm>
            <a:off x="46478" y="147061"/>
            <a:ext cx="6222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Current State Of @</a:t>
            </a:r>
            <a:r>
              <a:rPr lang="en-US" sz="2800" dirty="0" err="1"/>
              <a:t>berniecratss</a:t>
            </a:r>
            <a:r>
              <a:rPr lang="en-US" sz="2800" dirty="0"/>
              <a:t> Account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5A6AE7-A59F-46C5-8846-789526E924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755" y="1920349"/>
            <a:ext cx="5666140" cy="4078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431535-03D3-4A2C-BE93-CEA062C70955}"/>
              </a:ext>
            </a:extLst>
          </p:cNvPr>
          <p:cNvSpPr txBox="1"/>
          <p:nvPr/>
        </p:nvSpPr>
        <p:spPr>
          <a:xfrm>
            <a:off x="2753533" y="5941073"/>
            <a:ext cx="703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https://web.archive.org/web/*/https://twitter.com/berniecratss</a:t>
            </a:r>
          </a:p>
        </p:txBody>
      </p:sp>
    </p:spTree>
    <p:extLst>
      <p:ext uri="{BB962C8B-B14F-4D97-AF65-F5344CB8AC3E}">
        <p14:creationId xmlns:p14="http://schemas.microsoft.com/office/powerpoint/2010/main" val="17736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788B79-0A4E-4CA7-B5AB-804C7895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Efforts Towards Misinformation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245C9-39A8-4A42-8A28-5B060788A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Russia is not alone in creating misinformation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Tweets from IRA associated accounts propagate content based on controversial subject matter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There is not enough evidence available to determine the vastness or complexity of Liberty Front Press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Known social media accounts of Liberty Front Press are not available and non existent within the archive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Liberty Front Press is sloppy at covering tracks to further extort their operation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FF49D3-878C-4A05-B59D-AFB1CA05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686350-1E7A-4396-8682-851EBC93A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B2A75-AFA2-4789-B73B-1CB0A3E9F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53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9C481-5FE6-4407-BD82-C793B1E2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66FD5-8F7F-4812-AC26-5AC8F091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0F0A-172F-4D83-80C7-94580DA7E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52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E6568-75C2-4DAF-AAA2-898FFAC33A3A}"/>
              </a:ext>
            </a:extLst>
          </p:cNvPr>
          <p:cNvSpPr txBox="1"/>
          <p:nvPr/>
        </p:nvSpPr>
        <p:spPr>
          <a:xfrm>
            <a:off x="4027601" y="1545995"/>
            <a:ext cx="413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Contact Information: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A3AAD8-159B-429D-9157-AE012BA42452}"/>
              </a:ext>
            </a:extLst>
          </p:cNvPr>
          <p:cNvSpPr txBox="1"/>
          <p:nvPr/>
        </p:nvSpPr>
        <p:spPr>
          <a:xfrm>
            <a:off x="2661107" y="3318235"/>
            <a:ext cx="686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Groups: </a:t>
            </a:r>
            <a:r>
              <a:rPr lang="en-US" dirty="0">
                <a:solidFill>
                  <a:schemeClr val="accent1"/>
                </a:solidFill>
              </a:rPr>
              <a:t>https://groups.google.com/forum/#!forum/cs895-s19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4D92F-6460-436B-9850-B25448AF0055}"/>
              </a:ext>
            </a:extLst>
          </p:cNvPr>
          <p:cNvSpPr txBox="1"/>
          <p:nvPr/>
        </p:nvSpPr>
        <p:spPr>
          <a:xfrm>
            <a:off x="4235577" y="2939946"/>
            <a:ext cx="3928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https://github.com/mst3v3nsn</a:t>
            </a:r>
          </a:p>
        </p:txBody>
      </p:sp>
    </p:spTree>
    <p:extLst>
      <p:ext uri="{BB962C8B-B14F-4D97-AF65-F5344CB8AC3E}">
        <p14:creationId xmlns:p14="http://schemas.microsoft.com/office/powerpoint/2010/main" val="583738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059AE-5FB1-4353-A0F1-73AC7998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CEBA7-98CB-45FA-BEF0-359233EB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F261D-839D-4E32-A380-10BFFD9E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6B1A7-2E60-413D-8F96-7243F9647C9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390" y="968418"/>
            <a:ext cx="3600322" cy="47257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FED113-0F7C-47D1-9033-A64BCED1EF79}"/>
              </a:ext>
            </a:extLst>
          </p:cNvPr>
          <p:cNvSpPr txBox="1"/>
          <p:nvPr/>
        </p:nvSpPr>
        <p:spPr>
          <a:xfrm>
            <a:off x="273578" y="5704916"/>
            <a:ext cx="659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https://intelligence.house.gov/uploadedfiles/1_of_3_stop_ai__1163765713737743.pdf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4CAC7A-E0C5-4B5E-B648-10C851FCE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21" y="968418"/>
            <a:ext cx="4810125" cy="3686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231BDD-9CC9-45A5-A2AB-EDF512C7D1FA}"/>
              </a:ext>
            </a:extLst>
          </p:cNvPr>
          <p:cNvSpPr txBox="1"/>
          <p:nvPr/>
        </p:nvSpPr>
        <p:spPr>
          <a:xfrm>
            <a:off x="5908687" y="4673550"/>
            <a:ext cx="542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https://intelligence.house.gov/uploadedfiles/fb_ad_black_matters.pdf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65990-770C-40A0-B0F5-2A2DEAAD38BF}"/>
              </a:ext>
            </a:extLst>
          </p:cNvPr>
          <p:cNvSpPr txBox="1"/>
          <p:nvPr/>
        </p:nvSpPr>
        <p:spPr>
          <a:xfrm>
            <a:off x="1769390" y="174110"/>
            <a:ext cx="481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Controversial Facebook Ads</a:t>
            </a:r>
          </a:p>
        </p:txBody>
      </p:sp>
    </p:spTree>
    <p:extLst>
      <p:ext uri="{BB962C8B-B14F-4D97-AF65-F5344CB8AC3E}">
        <p14:creationId xmlns:p14="http://schemas.microsoft.com/office/powerpoint/2010/main" val="110542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2B963D-FCBB-4102-AAB0-57AF98CAF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59F24-D467-42B1-B6AD-CA1480B23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854A9-B391-462D-B0CA-114354D6D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51DF-AE50-4356-917C-ABF11F71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61" y="266036"/>
            <a:ext cx="4714875" cy="5448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263A7-B1B8-4213-B9CD-0B32D5FC5F60}"/>
              </a:ext>
            </a:extLst>
          </p:cNvPr>
          <p:cNvSpPr txBox="1"/>
          <p:nvPr/>
        </p:nvSpPr>
        <p:spPr>
          <a:xfrm>
            <a:off x="119604" y="5791411"/>
            <a:ext cx="555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https://intelligence.house.gov/uploadedfiles/we_the_people_petition.pdf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EAA24-B3DD-4DEA-839F-E2F014C35F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1524" y="973872"/>
            <a:ext cx="3358782" cy="4032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D1110-D635-4130-A2DD-FC1D260B7E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8694" y="1144403"/>
            <a:ext cx="3066854" cy="944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4809C5-0BBB-4471-A5D3-E952AE34939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766" y="2200973"/>
            <a:ext cx="3358782" cy="1848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C89225-0EDD-4359-9A49-E62C6E2F1F31}"/>
              </a:ext>
            </a:extLst>
          </p:cNvPr>
          <p:cNvSpPr txBox="1"/>
          <p:nvPr/>
        </p:nvSpPr>
        <p:spPr>
          <a:xfrm>
            <a:off x="5860694" y="509154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https://intelligence.house.gov/uploadedfiles/white_house_petition_metadata.pdf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CB290-F47E-4D1F-AD0C-80E8B6B185EE}"/>
              </a:ext>
            </a:extLst>
          </p:cNvPr>
          <p:cNvSpPr txBox="1"/>
          <p:nvPr/>
        </p:nvSpPr>
        <p:spPr>
          <a:xfrm>
            <a:off x="5401524" y="261083"/>
            <a:ext cx="481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Facebook Ad And Metadata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C2B7E-607A-434F-A888-31D7A7F4AD52}"/>
              </a:ext>
            </a:extLst>
          </p:cNvPr>
          <p:cNvSpPr/>
          <p:nvPr/>
        </p:nvSpPr>
        <p:spPr>
          <a:xfrm>
            <a:off x="8616765" y="2366128"/>
            <a:ext cx="3223301" cy="2639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F5D9C-6DB8-4ECA-8D5E-A0FE35ADAF50}"/>
              </a:ext>
            </a:extLst>
          </p:cNvPr>
          <p:cNvSpPr/>
          <p:nvPr/>
        </p:nvSpPr>
        <p:spPr>
          <a:xfrm>
            <a:off x="8616767" y="3092770"/>
            <a:ext cx="1283692" cy="4131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46186-3DAF-4F0A-9183-BF6F44BB2DE9}"/>
              </a:ext>
            </a:extLst>
          </p:cNvPr>
          <p:cNvSpPr txBox="1"/>
          <p:nvPr/>
        </p:nvSpPr>
        <p:spPr>
          <a:xfrm>
            <a:off x="8752247" y="4374037"/>
            <a:ext cx="308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14,606.52 RUB =~ 227.01 USD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BAC975-8A54-4442-BB63-3A2E32926712}"/>
              </a:ext>
            </a:extLst>
          </p:cNvPr>
          <p:cNvCxnSpPr/>
          <p:nvPr/>
        </p:nvCxnSpPr>
        <p:spPr>
          <a:xfrm>
            <a:off x="9426804" y="3582186"/>
            <a:ext cx="641023" cy="7918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9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262012-D83F-4352-B13A-DF815D2D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Is This Page Still Available?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EF4ED4-25CB-44D4-8734-B0D336672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The Original Page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DC0E3-9038-47B6-B8BE-761F9279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C5220-A0DB-436F-94F7-D850FDE5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4814F-97F2-4E81-8279-0ECDD5A1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3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8485E-224E-4B16-B9BF-5277D421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3/20/2019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849A96-7CFB-4664-9FB3-9E9220C3A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782CA-A7FA-439D-8B1E-E974B955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8DEFD-8400-4292-971B-944F74F895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80" y="612743"/>
            <a:ext cx="10740239" cy="53191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A1799-AC53-4866-ADFE-06FEBF981F2A}"/>
              </a:ext>
            </a:extLst>
          </p:cNvPr>
          <p:cNvSpPr txBox="1"/>
          <p:nvPr/>
        </p:nvSpPr>
        <p:spPr>
          <a:xfrm>
            <a:off x="1046156" y="5929687"/>
            <a:ext cx="1009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sz="1200" dirty="0"/>
              <a:t>https://petitions.whitehouse.gov/petition/disavow-support-clinton-political-dynasty-disqualify-and-remove-hillary-clinton-2016-presidential-ballot/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B4D40-765C-4058-8D2E-190EC4B0A2A0}"/>
              </a:ext>
            </a:extLst>
          </p:cNvPr>
          <p:cNvSpPr txBox="1"/>
          <p:nvPr/>
        </p:nvSpPr>
        <p:spPr>
          <a:xfrm>
            <a:off x="725880" y="89523"/>
            <a:ext cx="481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Page Unavailable</a:t>
            </a:r>
          </a:p>
        </p:txBody>
      </p:sp>
    </p:spTree>
    <p:extLst>
      <p:ext uri="{BB962C8B-B14F-4D97-AF65-F5344CB8AC3E}">
        <p14:creationId xmlns:p14="http://schemas.microsoft.com/office/powerpoint/2010/main" val="2047488736"/>
      </p:ext>
    </p:extLst>
  </p:cSld>
  <p:clrMapOvr>
    <a:masterClrMapping/>
  </p:clrMapOvr>
</p:sld>
</file>

<file path=ppt/theme/theme1.xml><?xml version="1.0" encoding="utf-8"?>
<a:theme xmlns:a="http://schemas.openxmlformats.org/drawingml/2006/main" name="Odu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duTheme" id="{88BF07E9-BEB3-4C09-A32D-CA31242E2945}" vid="{BFEB7EFD-228E-4F5C-B309-3FCE48C65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OduTheme</Template>
  <TotalTime>22220</TotalTime>
  <Words>1733</Words>
  <Application>Microsoft Macintosh PowerPoint</Application>
  <PresentationFormat>Widescreen</PresentationFormat>
  <Paragraphs>298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Calibri</vt:lpstr>
      <vt:lpstr>Calibri Light</vt:lpstr>
      <vt:lpstr>Courier New</vt:lpstr>
      <vt:lpstr>OduTheme</vt:lpstr>
      <vt:lpstr>Sprawling Iranian Influence Operation Globalizes Tech’s War On Disinformation</vt:lpstr>
      <vt:lpstr>PowerPoint Presentation</vt:lpstr>
      <vt:lpstr>PowerPoint Presentation</vt:lpstr>
      <vt:lpstr>The First Culprit: Internet Research Agency (IRA)</vt:lpstr>
      <vt:lpstr>Those Numbers Were Very Alarming</vt:lpstr>
      <vt:lpstr>PowerPoint Presentation</vt:lpstr>
      <vt:lpstr>PowerPoint Presentation</vt:lpstr>
      <vt:lpstr>But Is This Page Still Available?</vt:lpstr>
      <vt:lpstr>PowerPoint Presentation</vt:lpstr>
      <vt:lpstr>What Does The Internet Archive Show?</vt:lpstr>
      <vt:lpstr>PowerPoint Presentation</vt:lpstr>
      <vt:lpstr>Maybe Twitter Can Give Us More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@10_gop Tweet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Got Lucky With the Last Handle</vt:lpstr>
      <vt:lpstr>PowerPoint Presentation</vt:lpstr>
      <vt:lpstr>Two Entries Within The Archive</vt:lpstr>
      <vt:lpstr>PowerPoint Presentation</vt:lpstr>
      <vt:lpstr>Is This Account Part Of The IRA?</vt:lpstr>
      <vt:lpstr>PowerPoint Presentation</vt:lpstr>
      <vt:lpstr>PowerPoint Presentation</vt:lpstr>
      <vt:lpstr>At First Glance, It Appears These Accounts Are Just Normal Users</vt:lpstr>
      <vt:lpstr>PowerPoint Presentation</vt:lpstr>
      <vt:lpstr>How Does This Account Compare To Each Of Its Mementos?</vt:lpstr>
      <vt:lpstr>PowerPoint Presentation</vt:lpstr>
      <vt:lpstr>Based On The Differences In The Accounts Within The Timeline</vt:lpstr>
      <vt:lpstr>Russia Is Old News</vt:lpstr>
      <vt:lpstr>PowerPoint Presentation</vt:lpstr>
      <vt:lpstr>PowerPoint Presentation</vt:lpstr>
      <vt:lpstr>PowerPoint Presentation</vt:lpstr>
      <vt:lpstr>This News Site Has Social Media Links </vt:lpstr>
      <vt:lpstr>PowerPoint Presentation</vt:lpstr>
      <vt:lpstr>PowerPoint Presentation</vt:lpstr>
      <vt:lpstr>Memgator Returns No Mementos For Twitter Handle</vt:lpstr>
      <vt:lpstr>It Is Quite Strange That A News Site Would Allow Broken Links On Their Main Page</vt:lpstr>
      <vt:lpstr>Maybe We Can Try Another Method With Twitter</vt:lpstr>
      <vt:lpstr>PowerPoint Presentation</vt:lpstr>
      <vt:lpstr>PowerPoint Presentation</vt:lpstr>
      <vt:lpstr>PowerPoint Presentation</vt:lpstr>
      <vt:lpstr>PowerPoint Presentation</vt:lpstr>
      <vt:lpstr>Global Efforts Towards Misinformation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Blacktivists In The Archive</dc:title>
  <dc:creator>Matt S</dc:creator>
  <cp:lastModifiedBy>Stevenson, Matthew</cp:lastModifiedBy>
  <cp:revision>63</cp:revision>
  <dcterms:created xsi:type="dcterms:W3CDTF">2019-03-05T02:19:47Z</dcterms:created>
  <dcterms:modified xsi:type="dcterms:W3CDTF">2019-03-20T18:05:49Z</dcterms:modified>
</cp:coreProperties>
</file>